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0" r:id="rId6"/>
    <p:sldId id="267" r:id="rId7"/>
    <p:sldId id="268" r:id="rId8"/>
    <p:sldId id="269" r:id="rId9"/>
    <p:sldId id="273" r:id="rId10"/>
    <p:sldId id="272" r:id="rId11"/>
    <p:sldId id="260" r:id="rId12"/>
    <p:sldId id="265" r:id="rId13"/>
    <p:sldId id="264" r:id="rId14"/>
    <p:sldId id="271" r:id="rId15"/>
    <p:sldId id="261" r:id="rId16"/>
    <p:sldId id="275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A7F4E-42C2-4220-9145-C8874012512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BCDCF-17F9-4AC6-BE57-540E0ED0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7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06F8-6B3B-4557-88E8-335E12125DD5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9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055E-34F5-45CA-B2A7-F571DA1197C3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5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0650-6C13-4776-B5E0-458A02CDD660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5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6F1A-CFC9-4AFA-86C4-DCF401716C49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8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38D50-9F7E-4158-8DF2-55A5BC23E420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09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E816-119A-4205-94E1-24BDB8F735F1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6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62E4A-6C21-4906-82EA-0B7E89CA1519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2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F076-6EF3-4E83-BBEC-954C46BF0A50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2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70A5-AC90-48C6-80F5-B384556FD9BC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3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FFB9-8058-4D77-932D-F1A0284B1FBB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4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DB1D5-F475-46C0-9920-B29346281CFF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0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33BEF-63F0-4368-A46D-C080932509C9}" type="datetime1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OV"/><Relationship Id="rId1" Type="http://schemas.openxmlformats.org/officeDocument/2006/relationships/video" Target="NULL" TargetMode="External"/><Relationship Id="rId5" Type="http://schemas.openxmlformats.org/officeDocument/2006/relationships/image" Target="../media/image1.jpe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tmp"/><Relationship Id="rId5" Type="http://schemas.openxmlformats.org/officeDocument/2006/relationships/image" Target="../media/image5.tm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video" Target="NULL" TargetMode="External"/><Relationship Id="rId7" Type="http://schemas.openxmlformats.org/officeDocument/2006/relationships/image" Target="../media/image1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58778"/>
            <a:ext cx="9144000" cy="140427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Magnus Effect on a Cylindrical Airfoils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12227"/>
            <a:ext cx="9144000" cy="165576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Zhangxi ‘Jesse’ Feng, Simon </a:t>
            </a:r>
            <a:r>
              <a:rPr lang="en-US" sz="2200" dirty="0" err="1" smtClean="0"/>
              <a:t>Popecki</a:t>
            </a:r>
            <a:r>
              <a:rPr lang="en-US" sz="2200" dirty="0" smtClean="0"/>
              <a:t>, James Skinner</a:t>
            </a:r>
          </a:p>
          <a:p>
            <a:r>
              <a:rPr lang="en-US" sz="2200" dirty="0" smtClean="0"/>
              <a:t>Advisor - Samuel Cole</a:t>
            </a:r>
          </a:p>
          <a:p>
            <a:r>
              <a:rPr lang="en-US" sz="2200" dirty="0" smtClean="0"/>
              <a:t>May 5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, 2017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612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537" t="22561" r="63287" b="50202"/>
          <a:stretch/>
        </p:blipFill>
        <p:spPr>
          <a:xfrm>
            <a:off x="712312" y="1820947"/>
            <a:ext cx="5199346" cy="2402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553" t="51476" r="63270" b="21388"/>
          <a:stretch/>
        </p:blipFill>
        <p:spPr>
          <a:xfrm>
            <a:off x="6519906" y="1767840"/>
            <a:ext cx="5218973" cy="24023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Experiment Data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584" t="51266" r="63292" b="21518"/>
          <a:stretch/>
        </p:blipFill>
        <p:spPr>
          <a:xfrm>
            <a:off x="6539533" y="4247370"/>
            <a:ext cx="5199346" cy="2404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1332" t="22470" r="33133" b="63738"/>
          <a:stretch/>
        </p:blipFill>
        <p:spPr>
          <a:xfrm>
            <a:off x="400668" y="4353584"/>
            <a:ext cx="5695332" cy="1679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724400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10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0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Same Side Corner Rectangle 9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51498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Results and Discussion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6" y="1834644"/>
            <a:ext cx="5658292" cy="424371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08" y="1828446"/>
            <a:ext cx="5666556" cy="4249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3137" y="1049946"/>
            <a:ext cx="358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Diameter Cylinder (57.91 mm)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4724399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11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1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Same Side Corner Rectangle 9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Results and Discussion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" y="1833713"/>
            <a:ext cx="5652509" cy="4239382"/>
          </a:xfrm>
        </p:spPr>
      </p:pic>
      <p:sp>
        <p:nvSpPr>
          <p:cNvPr id="6" name="TextBox 5"/>
          <p:cNvSpPr txBox="1"/>
          <p:nvPr/>
        </p:nvSpPr>
        <p:spPr>
          <a:xfrm>
            <a:off x="4159668" y="1034534"/>
            <a:ext cx="38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Medium Diameter Cylinder (83.82 mm)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71" y="1833713"/>
            <a:ext cx="5652509" cy="42393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724399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12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40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8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Results and Discussion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" y="1842510"/>
            <a:ext cx="5629051" cy="4221789"/>
          </a:xfrm>
        </p:spPr>
      </p:pic>
      <p:sp>
        <p:nvSpPr>
          <p:cNvPr id="6" name="TextBox 5"/>
          <p:cNvSpPr txBox="1"/>
          <p:nvPr/>
        </p:nvSpPr>
        <p:spPr>
          <a:xfrm>
            <a:off x="4243954" y="1034534"/>
            <a:ext cx="370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 Diameter Cylinder (128.27 mm)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26" y="1842510"/>
            <a:ext cx="5629052" cy="4221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724399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13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1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06" y="1642601"/>
            <a:ext cx="7079587" cy="468392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Effect of Wind Speed - Confidence Intervals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724399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14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40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Summary of observations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11640"/>
          </a:xfrm>
        </p:spPr>
        <p:txBody>
          <a:bodyPr/>
          <a:lstStyle/>
          <a:p>
            <a:r>
              <a:rPr lang="en-US" dirty="0" smtClean="0"/>
              <a:t>Experimental measurements are off from the Magnus equation predictions</a:t>
            </a:r>
          </a:p>
          <a:p>
            <a:pPr lvl="1"/>
            <a:r>
              <a:rPr lang="en-US" dirty="0"/>
              <a:t>Possible causes: high RPM, resonance limitations, force balance inconsistent</a:t>
            </a:r>
          </a:p>
          <a:p>
            <a:r>
              <a:rPr lang="en-US" dirty="0" smtClean="0"/>
              <a:t>Wind Speed negatively affects lift force at smaller diameters, but positively at larger diameters</a:t>
            </a:r>
          </a:p>
          <a:p>
            <a:pPr lvl="1"/>
            <a:r>
              <a:rPr lang="en-US" dirty="0" smtClean="0"/>
              <a:t>Larger diameter can better “push” down on the air since at uniform pressure, larger surface area means more force</a:t>
            </a:r>
          </a:p>
          <a:p>
            <a:pPr lvl="1"/>
            <a:r>
              <a:rPr lang="en-US" dirty="0" smtClean="0"/>
              <a:t>Largest cylinder diameter: 128.27 mm, medium: 83.82 mm, small: 57.91 mm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724400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15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77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Future Work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11640"/>
          </a:xfrm>
        </p:spPr>
        <p:txBody>
          <a:bodyPr/>
          <a:lstStyle/>
          <a:p>
            <a:r>
              <a:rPr lang="en-US" dirty="0" smtClean="0"/>
              <a:t>Additional runs for the medium sized cylinder and more cylinders of different diameters to analyze the effect of changing radius.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easure the effects of a broader range of RPM by starting at a lower RPM.</a:t>
            </a:r>
          </a:p>
          <a:p>
            <a:r>
              <a:rPr lang="en-US" dirty="0" smtClean="0"/>
              <a:t>Measure the effect of wind speed (into high speed) analysis at more RPMs for different cylinders.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724400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16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72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Acknowledgements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Professor Todd Gross, Ivaylo Nedyalkov, and Samuel Cole for their time and effort in making our project possible</a:t>
            </a:r>
          </a:p>
          <a:p>
            <a:r>
              <a:rPr lang="en-US" dirty="0" smtClean="0"/>
              <a:t>No thanks to the troubles caused by the force balance</a:t>
            </a:r>
          </a:p>
          <a:p>
            <a:r>
              <a:rPr lang="en-US" dirty="0" smtClean="0"/>
              <a:t>Finally, a special thanks to Evan Grissino</a:t>
            </a:r>
            <a:r>
              <a:rPr lang="en-US" dirty="0"/>
              <a:t> </a:t>
            </a:r>
            <a:r>
              <a:rPr lang="en-US" dirty="0" smtClean="0"/>
              <a:t>for helping to make it possible to create our airfoils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7" y="3757862"/>
            <a:ext cx="3898232" cy="2923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724400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17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Questions?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G_222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1070" y="1721825"/>
            <a:ext cx="7989859" cy="449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724399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18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0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Purpose of Experiment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the effect of cylinder radius on the lift force </a:t>
            </a:r>
          </a:p>
          <a:p>
            <a:r>
              <a:rPr lang="en-US" dirty="0" smtClean="0"/>
              <a:t>Evaluate the effect of wind speed on the lift force</a:t>
            </a:r>
          </a:p>
          <a:p>
            <a:r>
              <a:rPr lang="en-US" dirty="0" smtClean="0"/>
              <a:t>Evaluate the effect of airfoil RPM on the lift force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724400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52" y="3855489"/>
            <a:ext cx="4938786" cy="2778067"/>
          </a:xfrm>
          <a:prstGeom prst="rect">
            <a:avLst/>
          </a:prstGeom>
        </p:spPr>
      </p:pic>
      <p:sp>
        <p:nvSpPr>
          <p:cNvPr id="10" name="Round Same Side Corner Rectangle 9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Background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Magnus effect is observed from spinning objects curving away from the usual trajectory.</a:t>
            </a:r>
          </a:p>
          <a:p>
            <a:r>
              <a:rPr lang="en-US" dirty="0" smtClean="0"/>
              <a:t> This experiment follows the </a:t>
            </a:r>
            <a:r>
              <a:rPr lang="en-US" dirty="0" err="1" smtClean="0"/>
              <a:t>Kutta-Joukowski</a:t>
            </a:r>
            <a:r>
              <a:rPr lang="en-US" dirty="0" smtClean="0"/>
              <a:t> lift force where the spinning cylinder creates a pressure difference by “pushing” the air down, and the air pushes back up.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51" y="4187998"/>
            <a:ext cx="3547110" cy="1692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4706388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3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Governing Equation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/>
                  <a:t>Kutta-Joukowski lift: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𝑣𝐺𝐿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wind velocity – calculated using the pitot tube inside the wind tunnel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vortex strength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 smtClean="0"/>
                  <a:t> = radius of the cylinder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 smtClean="0"/>
                  <a:t> = RPM in rad/s –recorded using an optical tachometer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= Characteristic length of the cylinder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:\J lab\Final Project\Project Report and Presentation\tacometer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724400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4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Same Side Corner Rectangle 15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411" y="321597"/>
            <a:ext cx="3261177" cy="136909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Preparation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1" y="4957011"/>
            <a:ext cx="3846095" cy="1411706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IMG_21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874" y="1916030"/>
            <a:ext cx="5406188" cy="304098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52" y="1800226"/>
            <a:ext cx="2497321" cy="3272588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80" y="1922841"/>
            <a:ext cx="2246154" cy="30341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9689" y="5418157"/>
            <a:ext cx="419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Checking the validity of the bronze bearing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6388" y="5418157"/>
            <a:ext cx="234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Preparing the cylinders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18283" y="5423408"/>
            <a:ext cx="303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Welding the mounting bracket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399" y="62747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5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Experiment Environment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7541" r="21687" b="21936"/>
          <a:stretch/>
        </p:blipFill>
        <p:spPr bwMode="auto">
          <a:xfrm>
            <a:off x="2086495" y="1757191"/>
            <a:ext cx="8765122" cy="4602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724400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6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0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Equipment Used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Motor - Mega Motor </a:t>
            </a:r>
            <a:r>
              <a:rPr lang="en-US" dirty="0" err="1"/>
              <a:t>ACn</a:t>
            </a:r>
            <a:r>
              <a:rPr lang="en-US" dirty="0"/>
              <a:t> 16/15/8</a:t>
            </a:r>
          </a:p>
          <a:p>
            <a:r>
              <a:rPr lang="en-US" dirty="0"/>
              <a:t>Electronic Speed Controller (ESC) – Thunderbird 18</a:t>
            </a:r>
          </a:p>
          <a:p>
            <a:r>
              <a:rPr lang="en-US" dirty="0"/>
              <a:t>Transmitter – </a:t>
            </a:r>
            <a:r>
              <a:rPr lang="en-US" dirty="0" err="1"/>
              <a:t>Spektrum</a:t>
            </a:r>
            <a:r>
              <a:rPr lang="en-US" dirty="0"/>
              <a:t> dx6i</a:t>
            </a:r>
          </a:p>
          <a:p>
            <a:r>
              <a:rPr lang="en-US" dirty="0"/>
              <a:t>Receiver – </a:t>
            </a:r>
            <a:r>
              <a:rPr lang="en-US" dirty="0" err="1"/>
              <a:t>Spektrum</a:t>
            </a:r>
            <a:r>
              <a:rPr lang="en-US" dirty="0"/>
              <a:t> Bot </a:t>
            </a:r>
            <a:r>
              <a:rPr lang="en-US" dirty="0" smtClean="0"/>
              <a:t>BR6000</a:t>
            </a:r>
          </a:p>
          <a:p>
            <a:r>
              <a:rPr lang="en-US" dirty="0" smtClean="0"/>
              <a:t>Handheld Optical tachometer</a:t>
            </a:r>
          </a:p>
          <a:p>
            <a:r>
              <a:rPr lang="en-US" dirty="0" smtClean="0"/>
              <a:t>Calipers</a:t>
            </a:r>
            <a:endParaRPr lang="en-US" dirty="0"/>
          </a:p>
          <a:p>
            <a:r>
              <a:rPr lang="en-US" dirty="0" smtClean="0"/>
              <a:t>Cylinders from Stella, Budweiser, and Quaker Oats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156403"/>
            <a:ext cx="2743200" cy="1689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724400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7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4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G_2203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56969" y="1795203"/>
            <a:ext cx="2762260" cy="4910684"/>
          </a:xfrm>
          <a:prstGeom prst="rect">
            <a:avLst/>
          </a:prstGeom>
        </p:spPr>
      </p:pic>
      <p:sp>
        <p:nvSpPr>
          <p:cNvPr id="8" name="Round Same Side Corner Rectangle 7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Cylinder Experimental Setup 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budheavy_in_tunnel">
            <a:hlinkClick r:id="" action="ppaction://media"/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4">
                  <p14:trim end="953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3208" y="1782128"/>
            <a:ext cx="7527214" cy="423396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724400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8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0" y="-1"/>
            <a:ext cx="12192000" cy="169068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Experiment Procedure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G_22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8135" y="1943523"/>
            <a:ext cx="7595729" cy="4272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1" b="29668"/>
          <a:stretch/>
        </p:blipFill>
        <p:spPr>
          <a:xfrm>
            <a:off x="193963" y="6216121"/>
            <a:ext cx="1288473" cy="48976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724399" y="6278441"/>
            <a:ext cx="2743200" cy="365125"/>
          </a:xfrm>
        </p:spPr>
        <p:txBody>
          <a:bodyPr/>
          <a:lstStyle/>
          <a:p>
            <a:pPr algn="ctr"/>
            <a:fld id="{0F58A646-42C9-4D3D-9828-5BFE1F442ADF}" type="slidenum">
              <a:rPr lang="en-US" b="1" smtClean="0">
                <a:solidFill>
                  <a:schemeClr val="tx1"/>
                </a:solidFill>
              </a:rPr>
              <a:pPr algn="ctr"/>
              <a:t>9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413</Words>
  <Application>Microsoft Office PowerPoint</Application>
  <PresentationFormat>Widescreen</PresentationFormat>
  <Paragraphs>74</Paragraphs>
  <Slides>18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Magnus Effect on a Cylindrical Airfoils</vt:lpstr>
      <vt:lpstr>Purpose of Experiment</vt:lpstr>
      <vt:lpstr>Background</vt:lpstr>
      <vt:lpstr>Governing Equation</vt:lpstr>
      <vt:lpstr>Preparation</vt:lpstr>
      <vt:lpstr>Experiment Environment</vt:lpstr>
      <vt:lpstr>Equipment Used</vt:lpstr>
      <vt:lpstr>Cylinder Experimental Setup </vt:lpstr>
      <vt:lpstr>Experiment Procedure</vt:lpstr>
      <vt:lpstr>Experiment Data</vt:lpstr>
      <vt:lpstr>Results and Discussion</vt:lpstr>
      <vt:lpstr>Results and Discussion</vt:lpstr>
      <vt:lpstr>Results and Discussion</vt:lpstr>
      <vt:lpstr>Effect of Wind Speed - Confidence Intervals</vt:lpstr>
      <vt:lpstr>Summary of observations</vt:lpstr>
      <vt:lpstr>Future Work</vt:lpstr>
      <vt:lpstr>Acknowledgements</vt:lpstr>
      <vt:lpstr>Questions?</vt:lpstr>
    </vt:vector>
  </TitlesOfParts>
  <Company>University of New Hampshire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Magnus Effect on a Cylindrical Airfoils</dc:title>
  <dc:creator>Skinner, James D</dc:creator>
  <cp:lastModifiedBy>Feng, Zhangxi</cp:lastModifiedBy>
  <cp:revision>52</cp:revision>
  <dcterms:created xsi:type="dcterms:W3CDTF">2017-05-02T00:25:29Z</dcterms:created>
  <dcterms:modified xsi:type="dcterms:W3CDTF">2017-05-02T19:22:59Z</dcterms:modified>
</cp:coreProperties>
</file>